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8" r:id="rId2"/>
    <p:sldId id="261" r:id="rId3"/>
    <p:sldId id="277" r:id="rId4"/>
    <p:sldId id="262" r:id="rId5"/>
    <p:sldId id="284" r:id="rId6"/>
    <p:sldId id="291" r:id="rId7"/>
    <p:sldId id="292" r:id="rId8"/>
    <p:sldId id="278" r:id="rId9"/>
    <p:sldId id="285" r:id="rId10"/>
    <p:sldId id="280" r:id="rId11"/>
    <p:sldId id="286" r:id="rId12"/>
    <p:sldId id="281" r:id="rId13"/>
    <p:sldId id="288" r:id="rId14"/>
    <p:sldId id="287" r:id="rId15"/>
    <p:sldId id="289" r:id="rId16"/>
    <p:sldId id="290" r:id="rId17"/>
    <p:sldId id="263" r:id="rId18"/>
    <p:sldId id="260" r:id="rId19"/>
    <p:sldId id="269" r:id="rId20"/>
    <p:sldId id="270" r:id="rId21"/>
    <p:sldId id="271" r:id="rId22"/>
    <p:sldId id="272" r:id="rId23"/>
    <p:sldId id="274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Medium" panose="020B0604020202020204" charset="0"/>
      <p:regular r:id="rId34"/>
      <p:bold r:id="rId35"/>
      <p:italic r:id="rId36"/>
      <p:boldItalic r:id="rId37"/>
    </p:embeddedFont>
    <p:embeddedFont>
      <p:font typeface="Montserrat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8F9"/>
    <a:srgbClr val="D2E5FC"/>
    <a:srgbClr val="08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45" y="92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3cba6a435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3cba6a435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890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54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49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62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65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082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69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3e738c4d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3e738c4d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3e738c4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3e738c4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3cba6a43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3cba6a43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3cba6a435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3cba6a435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3cba6a4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3cba6a4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4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21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5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9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5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PERDATA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mara Maura - Cactus">
            <a:extLst>
              <a:ext uri="{FF2B5EF4-FFF2-40B4-BE49-F238E27FC236}">
                <a16:creationId xmlns:a16="http://schemas.microsoft.com/office/drawing/2014/main" id="{1FBD9ECD-11B8-41DC-8595-4029803E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69;p15"/>
          <p:cNvSpPr/>
          <p:nvPr/>
        </p:nvSpPr>
        <p:spPr>
          <a:xfrm>
            <a:off x="0" y="6997700"/>
            <a:ext cx="18288000" cy="2514600"/>
          </a:xfrm>
          <a:prstGeom prst="rect">
            <a:avLst/>
          </a:prstGeom>
          <a:solidFill>
            <a:srgbClr val="0887C0">
              <a:alpha val="7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2074" y="6603280"/>
            <a:ext cx="13131525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Insper Data + Cactus</a:t>
            </a:r>
            <a:endParaRPr sz="9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325" y="8116245"/>
            <a:ext cx="5338472" cy="16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8095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Saeb (2017)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FBC47526-9919-428A-A85C-EE6F51077373}"/>
              </a:ext>
            </a:extLst>
          </p:cNvPr>
          <p:cNvSpPr txBox="1"/>
          <p:nvPr/>
        </p:nvSpPr>
        <p:spPr>
          <a:xfrm>
            <a:off x="1082300" y="2679699"/>
            <a:ext cx="99208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Descritivas e qualquer análise</a:t>
            </a:r>
          </a:p>
        </p:txBody>
      </p:sp>
    </p:spTree>
    <p:extLst>
      <p:ext uri="{BB962C8B-B14F-4D97-AF65-F5344CB8AC3E}">
        <p14:creationId xmlns:p14="http://schemas.microsoft.com/office/powerpoint/2010/main" val="276715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94408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94408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6" name="Google Shape;206;p26"/>
          <p:cNvSpPr/>
          <p:nvPr/>
        </p:nvSpPr>
        <p:spPr>
          <a:xfrm>
            <a:off x="7259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7" name="Google Shape;207;p26"/>
          <p:cNvSpPr/>
          <p:nvPr/>
        </p:nvSpPr>
        <p:spPr>
          <a:xfrm>
            <a:off x="7259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94408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94408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0" name="Google Shape;210;p26"/>
          <p:cNvSpPr/>
          <p:nvPr/>
        </p:nvSpPr>
        <p:spPr>
          <a:xfrm>
            <a:off x="7259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25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0856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Censo Escolar (2019)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690800" y="3390787"/>
            <a:ext cx="99208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desenvolvida pelo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Inep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Periodicidade anual com granularidade alta (de escola a escola)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228.521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observações (escolas)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Selecionamos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34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variáveis do conjunto original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599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0856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Censo Escolar (2019)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690800" y="3390787"/>
            <a:ext cx="96414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Das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228.521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escolas registradas no Brasil,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182.461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são consideradas “ativas”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Dessas,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140.242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são escolas públicas Federais, Estaduais ou Municipais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5924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Censo Escolar (2019)</a:t>
            </a:r>
            <a:endParaRPr sz="34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Escolas ativas por UF</a:t>
            </a:r>
            <a:endParaRPr sz="2000" dirty="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21AE53-9F72-4B3E-A8F3-EEC99181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0" y="2326237"/>
            <a:ext cx="14628400" cy="72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2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Censo Escolar (2019)</a:t>
            </a:r>
            <a:endParaRPr sz="34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Escolas públicas ativas por UF</a:t>
            </a:r>
            <a:endParaRPr sz="2000" dirty="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479454-2CF8-452A-A85E-C451B182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9" y="2326236"/>
            <a:ext cx="14627394" cy="72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92667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Censo Escolar - Ceará (2019)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779700" y="1538475"/>
            <a:ext cx="96414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Ceará são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5808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escolas públicas ativas para os 184 municípios. Em média cada município tem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31.6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escolas com desvio padrão de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39.1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52F9021-D65B-49BA-BCA7-A672D5CA8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206" y="4406705"/>
            <a:ext cx="10648889" cy="56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7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33372" r="25943"/>
          <a:stretch/>
        </p:blipFill>
        <p:spPr>
          <a:xfrm>
            <a:off x="0" y="0"/>
            <a:ext cx="6277602" cy="1028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94408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94408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6" name="Google Shape;206;p26"/>
          <p:cNvSpPr/>
          <p:nvPr/>
        </p:nvSpPr>
        <p:spPr>
          <a:xfrm>
            <a:off x="7259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7" name="Google Shape;207;p26"/>
          <p:cNvSpPr/>
          <p:nvPr/>
        </p:nvSpPr>
        <p:spPr>
          <a:xfrm>
            <a:off x="7259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94408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94408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0" name="Google Shape;210;p26"/>
          <p:cNvSpPr/>
          <p:nvPr/>
        </p:nvSpPr>
        <p:spPr>
          <a:xfrm>
            <a:off x="7259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792400" y="2997199"/>
            <a:ext cx="102891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descritiva das bases do SAEB  e Censo Escolar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Comparar municípios 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Não 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725900" y="1509575"/>
            <a:ext cx="10761600" cy="68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2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725900" y="2309850"/>
            <a:ext cx="10761600" cy="703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gráficos</a:t>
            </a:r>
            <a:endParaRPr sz="2400"/>
          </a:p>
        </p:txBody>
      </p:sp>
      <p:sp>
        <p:nvSpPr>
          <p:cNvPr id="221" name="Google Shape;221;p27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11981875" y="2988375"/>
            <a:ext cx="5592900" cy="6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elit, sed do eiusmod tempor incididunt ut labore et dolore magna aliqua.</a:t>
            </a:r>
            <a:endParaRPr sz="2300">
              <a:solidFill>
                <a:srgbClr val="0887C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Pellentesque pulvinar pellentesque habitant morbi tristique senectus.</a:t>
            </a:r>
            <a:endParaRPr sz="2300">
              <a:solidFill>
                <a:srgbClr val="0887C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30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 magnis dis parturient montes nascetur ridiculus mus mauris vitae. Netus et malesuada fames ac turpis egestas maecenas pharetra.</a:t>
            </a:r>
            <a:endParaRPr sz="6000">
              <a:solidFill>
                <a:srgbClr val="0887C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1393084" y="1509575"/>
            <a:ext cx="7540500" cy="68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2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725900" y="2309850"/>
            <a:ext cx="8207700" cy="7032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gráficos</a:t>
            </a:r>
            <a:endParaRPr sz="2400"/>
          </a:p>
        </p:txBody>
      </p:sp>
      <p:sp>
        <p:nvSpPr>
          <p:cNvPr id="232" name="Google Shape;232;p2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725900" y="1509575"/>
            <a:ext cx="560100" cy="683100"/>
          </a:xfrm>
          <a:prstGeom prst="rect">
            <a:avLst/>
          </a:prstGeom>
          <a:solidFill>
            <a:srgbClr val="088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0023584" y="1509575"/>
            <a:ext cx="7540500" cy="68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2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9356400" y="2309850"/>
            <a:ext cx="8207700" cy="291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gráficos</a:t>
            </a:r>
            <a:endParaRPr sz="2400"/>
          </a:p>
        </p:txBody>
      </p:sp>
      <p:sp>
        <p:nvSpPr>
          <p:cNvPr id="238" name="Google Shape;238;p28"/>
          <p:cNvSpPr/>
          <p:nvPr/>
        </p:nvSpPr>
        <p:spPr>
          <a:xfrm>
            <a:off x="9356400" y="1509575"/>
            <a:ext cx="560100" cy="683100"/>
          </a:xfrm>
          <a:prstGeom prst="rect">
            <a:avLst/>
          </a:prstGeom>
          <a:solidFill>
            <a:srgbClr val="088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10023584" y="5627063"/>
            <a:ext cx="7540500" cy="683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2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9356400" y="6427338"/>
            <a:ext cx="8207700" cy="291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gráficos</a:t>
            </a:r>
            <a:endParaRPr sz="2400"/>
          </a:p>
        </p:txBody>
      </p:sp>
      <p:sp>
        <p:nvSpPr>
          <p:cNvPr id="241" name="Google Shape;241;p28"/>
          <p:cNvSpPr/>
          <p:nvPr/>
        </p:nvSpPr>
        <p:spPr>
          <a:xfrm>
            <a:off x="9356400" y="5627063"/>
            <a:ext cx="560100" cy="683100"/>
          </a:xfrm>
          <a:prstGeom prst="rect">
            <a:avLst/>
          </a:prstGeom>
          <a:solidFill>
            <a:srgbClr val="088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887C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5713" t="8989" b="11455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1702075" y="6175200"/>
            <a:ext cx="83805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9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75" y="2959327"/>
            <a:ext cx="3776451" cy="43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Bases Analisadas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792400" y="2997199"/>
            <a:ext cx="99208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alunos, matrículas(?) e escolas do Saeb (2017)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escolas do Censo Escolar (2019)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625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Alunos Saeb (2017)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FBC47526-9919-428A-A85C-EE6F51077373}"/>
              </a:ext>
            </a:extLst>
          </p:cNvPr>
          <p:cNvSpPr txBox="1"/>
          <p:nvPr/>
        </p:nvSpPr>
        <p:spPr>
          <a:xfrm>
            <a:off x="1082300" y="2679699"/>
            <a:ext cx="9920800" cy="350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Descritivas e qualquer análise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94408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94408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6" name="Google Shape;206;p26"/>
          <p:cNvSpPr/>
          <p:nvPr/>
        </p:nvSpPr>
        <p:spPr>
          <a:xfrm>
            <a:off x="7259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7" name="Google Shape;207;p26"/>
          <p:cNvSpPr/>
          <p:nvPr/>
        </p:nvSpPr>
        <p:spPr>
          <a:xfrm>
            <a:off x="7259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94408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94408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0" name="Google Shape;210;p26"/>
          <p:cNvSpPr/>
          <p:nvPr/>
        </p:nvSpPr>
        <p:spPr>
          <a:xfrm>
            <a:off x="7259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80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8095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Matrículas Saeb (2017)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FBC47526-9919-428A-A85C-EE6F51077373}"/>
              </a:ext>
            </a:extLst>
          </p:cNvPr>
          <p:cNvSpPr txBox="1"/>
          <p:nvPr/>
        </p:nvSpPr>
        <p:spPr>
          <a:xfrm>
            <a:off x="1136175" y="4747412"/>
            <a:ext cx="9906880" cy="7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Microdados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do Sistema de Avaliação da Educação Básica da região Nordeste do país de 2019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3.724.443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observações (matrículas)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Selecionamos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28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variáveis do conjunto original</a:t>
            </a:r>
          </a:p>
          <a:p>
            <a:pPr marL="457200" indent="-387350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Periodicidade anual com granularidade alta (de escola a escola)</a:t>
            </a:r>
          </a:p>
          <a:p>
            <a:pPr marL="6985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5728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8095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Matrículas Saeb (2017)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FBC47526-9919-428A-A85C-EE6F51077373}"/>
              </a:ext>
            </a:extLst>
          </p:cNvPr>
          <p:cNvSpPr txBox="1"/>
          <p:nvPr/>
        </p:nvSpPr>
        <p:spPr>
          <a:xfrm>
            <a:off x="1055493" y="5789559"/>
            <a:ext cx="9906880" cy="7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Das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3.724.443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matrículas da região nordestina do país, apenas 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549.434 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matrículas são de alunos do 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Ceára</a:t>
            </a:r>
            <a:r>
              <a:rPr lang="pt-BR" sz="2500" dirty="0">
                <a:solidFill>
                  <a:srgbClr val="0887C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marL="457200" indent="-387350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Colunas das planilhas apenas dados descritivos:  Não tinha correlação entre si.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985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1927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80955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Matrículas Saeb (2017)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FBC47526-9919-428A-A85C-EE6F51077373}"/>
              </a:ext>
            </a:extLst>
          </p:cNvPr>
          <p:cNvSpPr txBox="1"/>
          <p:nvPr/>
        </p:nvSpPr>
        <p:spPr>
          <a:xfrm>
            <a:off x="1082300" y="2679699"/>
            <a:ext cx="10233400" cy="7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Junção da planilha de matrículas com a planilha de informações dos alunos que fizeram SAEB.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6EB148-3033-45CD-B526-17F8FC1D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41437"/>
              </p:ext>
            </p:extLst>
          </p:nvPr>
        </p:nvGraphicFramePr>
        <p:xfrm>
          <a:off x="439882" y="4334659"/>
          <a:ext cx="11218718" cy="255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9359">
                  <a:extLst>
                    <a:ext uri="{9D8B030D-6E8A-4147-A177-3AD203B41FA5}">
                      <a16:colId xmlns:a16="http://schemas.microsoft.com/office/drawing/2014/main" val="3079226086"/>
                    </a:ext>
                  </a:extLst>
                </a:gridCol>
                <a:gridCol w="5609359">
                  <a:extLst>
                    <a:ext uri="{9D8B030D-6E8A-4147-A177-3AD203B41FA5}">
                      <a16:colId xmlns:a16="http://schemas.microsoft.com/office/drawing/2014/main" val="216643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0887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88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93551"/>
                  </a:ext>
                </a:extLst>
              </a:tr>
              <a:tr h="4501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774086"/>
                  </a:ext>
                </a:extLst>
              </a:tr>
              <a:tr h="4501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F8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715096"/>
                  </a:ext>
                </a:extLst>
              </a:tr>
              <a:tr h="4501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5042"/>
                  </a:ext>
                </a:extLst>
              </a:tr>
              <a:tr h="4501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F8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F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0097"/>
                  </a:ext>
                </a:extLst>
              </a:tr>
              <a:tr h="4501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E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157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16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725908" y="250413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" sz="3400" b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X RESULTADOS</a:t>
            </a:r>
            <a:endParaRPr sz="3400" b="1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7259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9440800" y="1509575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94408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6" name="Google Shape;206;p26"/>
          <p:cNvSpPr/>
          <p:nvPr/>
        </p:nvSpPr>
        <p:spPr>
          <a:xfrm>
            <a:off x="725900" y="2220440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07" name="Google Shape;207;p26"/>
          <p:cNvSpPr/>
          <p:nvPr/>
        </p:nvSpPr>
        <p:spPr>
          <a:xfrm>
            <a:off x="7259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9440800" y="5622800"/>
            <a:ext cx="8121300" cy="60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87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</a:t>
            </a:r>
            <a:endParaRPr sz="2000">
              <a:solidFill>
                <a:srgbClr val="0887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94408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0" name="Google Shape;210;p26"/>
          <p:cNvSpPr/>
          <p:nvPr/>
        </p:nvSpPr>
        <p:spPr>
          <a:xfrm>
            <a:off x="725900" y="6333665"/>
            <a:ext cx="8121300" cy="31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gráfico</a:t>
            </a:r>
            <a:endParaRPr sz="2400"/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714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414</Words>
  <Application>Microsoft Office PowerPoint</Application>
  <PresentationFormat>Custom</PresentationFormat>
  <Paragraphs>116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Montserrat SemiBold</vt:lpstr>
      <vt:lpstr>Helvetica Neue</vt:lpstr>
      <vt:lpstr>Arial</vt:lpstr>
      <vt:lpstr>Montserrat</vt:lpstr>
      <vt:lpstr>Montserrat Medium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X RESULTADOS</vt:lpstr>
      <vt:lpstr>PowerPoint Presentation</vt:lpstr>
      <vt:lpstr>PowerPoint Presentation</vt:lpstr>
      <vt:lpstr>PowerPoint Presentation</vt:lpstr>
      <vt:lpstr>X RESULTADOS</vt:lpstr>
      <vt:lpstr>PowerPoint Presentation</vt:lpstr>
      <vt:lpstr>X RESULTADOS</vt:lpstr>
      <vt:lpstr>PowerPoint Presentation</vt:lpstr>
      <vt:lpstr>PowerPoint Presentation</vt:lpstr>
      <vt:lpstr>Censo Escolar (2019)</vt:lpstr>
      <vt:lpstr>Censo Escolar (2019)</vt:lpstr>
      <vt:lpstr>PowerPoint Presentation</vt:lpstr>
      <vt:lpstr>PowerPoint Presentation</vt:lpstr>
      <vt:lpstr>PowerPoint Presentation</vt:lpstr>
      <vt:lpstr>X RESULTADOS</vt:lpstr>
      <vt:lpstr>X RESULTADOS</vt:lpstr>
      <vt:lpstr>X RESULTADOS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Manuela</cp:lastModifiedBy>
  <cp:revision>18</cp:revision>
  <dcterms:modified xsi:type="dcterms:W3CDTF">2021-02-03T18:16:40Z</dcterms:modified>
</cp:coreProperties>
</file>